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7" r:id="rId11"/>
    <p:sldId id="268" r:id="rId12"/>
    <p:sldId id="269" r:id="rId13"/>
    <p:sldId id="266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05.11.2014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Движение с  Уважением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628784" y="6858000"/>
            <a:ext cx="1115616" cy="9605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243970"/>
            <a:ext cx="5007288" cy="5198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Отправляясь в путь до школы  не забудь о том что,</a:t>
            </a:r>
            <a:endParaRPr lang="en-US" sz="44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 переходить проезжую часть можно</a:t>
            </a:r>
            <a:r>
              <a:rPr lang="en-US" sz="4400" dirty="0" smtClean="0">
                <a:solidFill>
                  <a:schemeClr val="bg2">
                    <a:lumMod val="25000"/>
                  </a:schemeClr>
                </a:solidFill>
              </a:rPr>
              <a:t>:</a:t>
            </a: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ru-RU" sz="4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На пешеходном переходе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6768752" cy="5076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На перекрёстке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59"/>
            <a:ext cx="756084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Или на участке дороги с очень хорошей видимостью во всех направлениях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7"/>
            <a:ext cx="6984776" cy="4656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 чем пешеходы  не знают, а надо бы…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87483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Перед выходом на проезжую часть </a:t>
            </a:r>
            <a:r>
              <a:rPr lang="ru-RU" sz="2400" dirty="0" smtClean="0">
                <a:solidFill>
                  <a:srgbClr val="FF0000"/>
                </a:solidFill>
              </a:rPr>
              <a:t>надо оценить скорость приближающегося автомобиля.</a:t>
            </a:r>
          </a:p>
          <a:p>
            <a:r>
              <a:rPr lang="ru-RU" sz="2400" dirty="0" smtClean="0"/>
              <a:t>Остановочный путь на сухом асфальте составляет до </a:t>
            </a:r>
            <a:r>
              <a:rPr lang="ru-RU" sz="2400" dirty="0" smtClean="0">
                <a:solidFill>
                  <a:srgbClr val="FF0000"/>
                </a:solidFill>
              </a:rPr>
              <a:t>45 метров!!!</a:t>
            </a:r>
          </a:p>
          <a:p>
            <a:endParaRPr lang="ru-RU" sz="2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068960"/>
            <a:ext cx="4822329" cy="3214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дождь он будет   </a:t>
            </a:r>
            <a:r>
              <a:rPr lang="ru-RU" dirty="0" smtClean="0">
                <a:solidFill>
                  <a:srgbClr val="FF0000"/>
                </a:solidFill>
              </a:rPr>
              <a:t>более 55 метров!!!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3"/>
            <a:ext cx="5256584" cy="496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3717032"/>
            <a:ext cx="8208912" cy="1078936"/>
          </a:xfrm>
        </p:spPr>
        <p:txBody>
          <a:bodyPr>
            <a:noAutofit/>
          </a:bodyPr>
          <a:lstStyle/>
          <a:p>
            <a:r>
              <a:rPr lang="ru-RU" sz="3200" dirty="0" smtClean="0"/>
              <a:t>А в гололед </a:t>
            </a:r>
            <a:r>
              <a:rPr lang="ru-RU" sz="3200" dirty="0" smtClean="0">
                <a:solidFill>
                  <a:srgbClr val="FF0000"/>
                </a:solidFill>
              </a:rPr>
              <a:t>более 100 метров !!!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4941168"/>
            <a:ext cx="8367464" cy="136040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Если автомобиль находится ближе, то выходить на проезжую часть нельзя даже на пешеходном переходе</a:t>
            </a:r>
            <a:endParaRPr lang="ru-RU" sz="2800" b="1" dirty="0"/>
          </a:p>
        </p:txBody>
      </p:sp>
      <p:pic>
        <p:nvPicPr>
          <p:cNvPr id="10242" name="Picture 2" descr="http://www.club-cars.ru/wp-content/uploads/2013/04/news1017_113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721" b="721"/>
          <a:stretch>
            <a:fillRect/>
          </a:stretch>
        </p:blipFill>
        <p:spPr bwMode="auto">
          <a:xfrm>
            <a:off x="4073330" y="616634"/>
            <a:ext cx="4461069" cy="324441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 переходе на перекрёстке…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73082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Помнить об автомобилях которые завершают проезд перекрёстка и дать им уехать с него</a:t>
            </a:r>
            <a:endParaRPr lang="ru-RU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l="1585" r="1585"/>
          <a:stretch>
            <a:fillRect/>
          </a:stretch>
        </p:blipFill>
        <p:spPr bwMode="auto">
          <a:xfrm>
            <a:off x="3779912" y="2852936"/>
            <a:ext cx="4394448" cy="319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 чем еще надо не забыть….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01885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Есть </a:t>
            </a:r>
            <a:r>
              <a:rPr lang="ru-RU" dirty="0" smtClean="0">
                <a:solidFill>
                  <a:srgbClr val="FF0000"/>
                </a:solidFill>
              </a:rPr>
              <a:t>автомобили с синими маячками</a:t>
            </a:r>
            <a:r>
              <a:rPr lang="ru-RU" dirty="0" smtClean="0"/>
              <a:t>, которые  просят пропустить их даже на пешеходном переходе. Им надо уступать…</a:t>
            </a:r>
            <a:endParaRPr lang="ru-RU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573016"/>
            <a:ext cx="766485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Когда движение регулирует регулировщик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98774"/>
          </a:xfrm>
        </p:spPr>
        <p:txBody>
          <a:bodyPr/>
          <a:lstStyle/>
          <a:p>
            <a:r>
              <a:rPr lang="ru-RU" dirty="0" smtClean="0"/>
              <a:t>Если руки вытянуты в стороны, то переходить </a:t>
            </a:r>
            <a:r>
              <a:rPr lang="ru-RU" dirty="0" smtClean="0">
                <a:solidFill>
                  <a:srgbClr val="FF0000"/>
                </a:solidFill>
              </a:rPr>
              <a:t>можно  по направлению рук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852936"/>
            <a:ext cx="797664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442790"/>
          </a:xfrm>
        </p:spPr>
        <p:txBody>
          <a:bodyPr/>
          <a:lstStyle/>
          <a:p>
            <a:r>
              <a:rPr lang="ru-RU" dirty="0" smtClean="0"/>
              <a:t>Если правая рука вытянута вперед, то пешеходы идут </a:t>
            </a:r>
            <a:r>
              <a:rPr lang="ru-RU" dirty="0" smtClean="0">
                <a:solidFill>
                  <a:srgbClr val="FF0000"/>
                </a:solidFill>
              </a:rPr>
              <a:t>только за спиной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852936"/>
            <a:ext cx="797664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 еще  кое что о правилах…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162870"/>
          </a:xfrm>
        </p:spPr>
        <p:txBody>
          <a:bodyPr>
            <a:normAutofit fontScale="77500" lnSpcReduction="20000"/>
          </a:bodyPr>
          <a:lstStyle/>
          <a:p>
            <a:r>
              <a:rPr lang="ru-RU" sz="4000" dirty="0" smtClean="0"/>
              <a:t>Вот такой знак  предупреждает водителей что впереди пешеходный переход….он не для пешеходов…ПЕРЕХОДИТЬ В ЭТОМ МЕСТЕ </a:t>
            </a:r>
            <a:r>
              <a:rPr lang="ru-RU" sz="4000" dirty="0" smtClean="0">
                <a:solidFill>
                  <a:srgbClr val="FF0000"/>
                </a:solidFill>
              </a:rPr>
              <a:t>НЕЛЬЗЯ!!!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924944"/>
            <a:ext cx="3953644" cy="3539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1370782"/>
          </a:xfrm>
        </p:spPr>
        <p:txBody>
          <a:bodyPr/>
          <a:lstStyle/>
          <a:p>
            <a:r>
              <a:rPr lang="ru-RU" dirty="0" smtClean="0"/>
              <a:t>Но лучше всего пользоваться 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надземными и подземными переходами</a:t>
            </a:r>
            <a:r>
              <a:rPr lang="ru-RU" dirty="0" smtClean="0"/>
              <a:t>…</a:t>
            </a:r>
            <a:endParaRPr lang="ru-RU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08920"/>
            <a:ext cx="5112568" cy="383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</a:t>
            </a:r>
            <a:r>
              <a:rPr lang="ru-RU" dirty="0" smtClean="0"/>
              <a:t>равила для велосипедистов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Движение на велосипеде разрешается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ru-RU" dirty="0">
                <a:solidFill>
                  <a:srgbClr val="FF0000"/>
                </a:solidFill>
              </a:rPr>
              <a:t>в возрасте старше 14 лет должно осуществляться по велосипедной, </a:t>
            </a:r>
            <a:r>
              <a:rPr lang="ru-RU" dirty="0" err="1">
                <a:solidFill>
                  <a:srgbClr val="FF0000"/>
                </a:solidFill>
              </a:rPr>
              <a:t>велопешеходной</a:t>
            </a:r>
            <a:r>
              <a:rPr lang="ru-RU" dirty="0">
                <a:solidFill>
                  <a:srgbClr val="FF0000"/>
                </a:solidFill>
              </a:rPr>
              <a:t> дорожкам или полосе для велосипедистов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sz="2000" b="1" dirty="0"/>
          </a:p>
        </p:txBody>
      </p:sp>
      <p:pic>
        <p:nvPicPr>
          <p:cNvPr id="4" name="Рисунок 3" descr="&amp;Vcy;&amp;ocy;&amp;dcy;&amp;icy;&amp;tcy;&amp;iecy;&amp;lcy;&amp;iecy;&amp;jcy; &amp;ocy;&amp;bcy;&amp;yacy;&amp;zcy;&amp;acy;&amp;lcy;&amp;icy; &amp;ucy;&amp;scy;&amp;tcy;&amp;ucy;&amp;pcy;&amp;acy;&amp;tcy;&amp;softcy; &amp;dcy;&amp;ocy;&amp;rcy;&amp;ocy;&amp;gcy;&amp;ucy; &amp;vcy;&amp;iecy;&amp;lcy;&amp;ocy;&amp;scy;&amp;icy;&amp;pcy;&amp;iecy;&amp;dcy;&amp;icy;&amp;scy;&amp;tcy;&amp;acy;&amp;mcy; &amp;Tcy;&amp;acy;&amp;kcy;&amp;scy;&amp;icy; &amp;Mcy;&amp;ocy;&amp;scy;&amp;kcy;&amp;vcy;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59452"/>
            <a:ext cx="4716289" cy="2333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72411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Допускается движение велосипедистов в возрасте старше 14 лет:</a:t>
            </a:r>
            <a:br>
              <a:rPr lang="ru-RU" sz="20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000" b="1" u="sng" dirty="0">
                <a:solidFill>
                  <a:schemeClr val="bg2">
                    <a:lumMod val="50000"/>
                  </a:schemeClr>
                </a:solidFill>
              </a:rPr>
              <a:t>по правому краю проезжей части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 - в следующих случаях:</a:t>
            </a:r>
            <a:br>
              <a:rPr lang="ru-RU" sz="2000" b="1" dirty="0">
                <a:solidFill>
                  <a:schemeClr val="bg2">
                    <a:lumMod val="50000"/>
                  </a:schemeClr>
                </a:solidFill>
              </a:rPr>
            </a:b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отсутствуют велосипедная и </a:t>
            </a:r>
            <a:r>
              <a:rPr lang="ru-RU" sz="2400" dirty="0" err="1">
                <a:solidFill>
                  <a:srgbClr val="FF0000"/>
                </a:solidFill>
              </a:rPr>
              <a:t>велопешеходная</a:t>
            </a:r>
            <a:r>
              <a:rPr lang="ru-RU" sz="2400" dirty="0">
                <a:solidFill>
                  <a:srgbClr val="FF0000"/>
                </a:solidFill>
              </a:rPr>
              <a:t> дорожки, полоса для велосипедистов либо отсутствует возможность двигаться по ним</a:t>
            </a:r>
            <a:r>
              <a:rPr lang="ru-RU" sz="2400" dirty="0" smtClean="0">
                <a:solidFill>
                  <a:srgbClr val="FF0000"/>
                </a:solidFill>
              </a:rPr>
              <a:t>;</a:t>
            </a:r>
          </a:p>
          <a:p>
            <a:r>
              <a:rPr lang="ru-RU" sz="2400" dirty="0">
                <a:solidFill>
                  <a:srgbClr val="FF0000"/>
                </a:solidFill>
              </a:rPr>
              <a:t>габаритная ширина велосипеда, прицепа к нему либо перевозимого груза превышает 1 м</a:t>
            </a:r>
            <a:r>
              <a:rPr lang="ru-RU" sz="2400" dirty="0" smtClean="0">
                <a:solidFill>
                  <a:srgbClr val="FF0000"/>
                </a:solidFill>
              </a:rPr>
              <a:t>;</a:t>
            </a:r>
          </a:p>
          <a:p>
            <a:r>
              <a:rPr lang="ru-RU" sz="2400" dirty="0">
                <a:solidFill>
                  <a:srgbClr val="FF0000"/>
                </a:solidFill>
              </a:rPr>
              <a:t>движение велосипедистов осуществляется в колоннах;</a:t>
            </a:r>
          </a:p>
        </p:txBody>
      </p:sp>
      <p:pic>
        <p:nvPicPr>
          <p:cNvPr id="4" name="Рисунок 3" descr="&amp;Pcy;&amp;rcy;&amp;ocy;&amp;iecy;&amp;kcy;&amp;tcy; &amp;pcy;&amp;ocy;&amp;pcy;&amp;rcy;&amp;acy;&amp;vcy;&amp;ocy;&amp;kcy; &amp;vcy; &amp;Pcy;&amp;Dcy;&amp;Dcy;, &amp;pcy;&amp;rcy;&amp;icy;&amp;ncy;&amp;yacy;&amp;tcy;&amp;icy;&amp;iecy; &amp;kcy;&amp;ocy;&amp;tcy;&amp;ocy;&amp;rcy;&amp;ycy;&amp;khcy; &amp;pcy;&amp;rcy;&amp;icy;&amp;zcy;&amp;vcy;&amp;acy;&amp;ncy;&amp;ocy; &amp;ocy;&amp;bcy;&amp;lcy;&amp;iecy;&amp;gcy;&amp;chcy;&amp;icy;&amp;tcy;&amp;softcy; &amp;zhcy;&amp;icy;&amp;zcy;&amp;ncy;&amp;softcy; &amp;vcy;&amp;iecy;&amp;lcy;&amp;ocy;&amp;scy;&amp;icy;&amp;pcy;&amp;iecy;&amp;dcy;&amp;icy;&amp;scy;&amp;tcy;&amp;acy;&amp;mcy; &amp;vcy; &amp;bcy;&amp;ocy;&amp;lcy;&amp;softcy;&amp;shcy;&amp;icy;&amp;khcy; &amp;gcy;&amp;ocy;&amp;rcy;&amp;ocy;&amp;dcy;&amp;acy;&amp;khcy; &amp;Zcy;&amp;acy;&amp;pcy;&amp;icy;&amp;scy;&amp;kcy;&amp;icy; &amp;Mcy;&amp;ocy;&amp;scy;&amp;kcy;&amp;ocy;&amp;vcy;&amp;scy;&amp;kcy;&amp;ocy;&amp;gcy;&amp;ocy; &amp;Tcy;&amp;acy;&amp;kcy;&amp;scy;&amp;icy;&amp;scy;&amp;tcy;&amp;acy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77072"/>
            <a:ext cx="5328592" cy="2664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109096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55679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rgbClr val="FF0000"/>
                </a:solidFill>
              </a:rPr>
              <a:t>по обочине</a:t>
            </a:r>
            <a:r>
              <a:rPr lang="ru-RU" b="1" dirty="0">
                <a:solidFill>
                  <a:srgbClr val="FF0000"/>
                </a:solidFill>
              </a:rPr>
              <a:t> -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в случае, если отсутствуют велосипедная и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велопешеходная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дорожки, полоса для велосипедистов либо отсутствует возможность двигаться по ним или по правому краю проезжей части;</a:t>
            </a:r>
          </a:p>
        </p:txBody>
      </p:sp>
      <p:pic>
        <p:nvPicPr>
          <p:cNvPr id="4" name="Объект 3" descr="&amp;Gcy;&amp;Icy;&amp;Bcy;&amp;Dcy;&amp;Dcy; &amp;vcy;&amp;ocy;&amp;zcy;&amp;softcy;&amp;mcy;&amp;iecy;&amp;tcy; &amp;vcy;&amp;iecy;&amp;lcy;&amp;ocy;&amp;scy;&amp;icy;&amp;pcy;&amp;iecy;&amp;dcy;&amp;icy;&amp;scy;&amp;tcy;&amp;ocy;&amp;vcy; &amp;pcy;&amp;ocy;&amp;dcy; &amp;kcy;&amp;ocy;&amp;ncy;&amp;tcy;&amp;rcy;&amp;ocy;&amp;lcy;&amp;softcy; / &amp;Mcy;&amp;icy;&amp;lcy;&amp;lcy;&amp;icy;&amp;ocy;&amp;ncy;&amp;kcy;&amp;acy;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4896544" cy="3240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62116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>
                <a:solidFill>
                  <a:srgbClr val="FF0000"/>
                </a:solidFill>
              </a:rPr>
              <a:t>по тротуару или пешеходной дорожке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- в следующих случаях: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090862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</a:rPr>
              <a:t>отсутствуют велосипедная и </a:t>
            </a:r>
            <a:r>
              <a:rPr lang="ru-RU" sz="1800" dirty="0" err="1">
                <a:solidFill>
                  <a:srgbClr val="FF0000"/>
                </a:solidFill>
              </a:rPr>
              <a:t>велопешеходная</a:t>
            </a:r>
            <a:r>
              <a:rPr lang="ru-RU" sz="1800" dirty="0">
                <a:solidFill>
                  <a:srgbClr val="FF0000"/>
                </a:solidFill>
              </a:rPr>
              <a:t> дорожки, полоса для велосипедистов либо отсутствует возможность двигаться по ним, а также по правому краю проезжей части или обочине</a:t>
            </a:r>
            <a:r>
              <a:rPr lang="ru-RU" sz="1800" dirty="0" smtClean="0">
                <a:solidFill>
                  <a:srgbClr val="FF0000"/>
                </a:solidFill>
              </a:rPr>
              <a:t>;</a:t>
            </a:r>
          </a:p>
          <a:p>
            <a:r>
              <a:rPr lang="ru-RU" sz="1800" dirty="0">
                <a:solidFill>
                  <a:srgbClr val="FF0000"/>
                </a:solidFill>
              </a:rPr>
              <a:t>велосипедист сопровождает велосипедиста в возрасте до 7 лет либо перевозит ребенка в возрасте до 7 лет на дополнительном сиденье, в велоколяске или в прицепе, предназначенном для эксплуатации с велосипедом</a:t>
            </a:r>
            <a:r>
              <a:rPr lang="ru-RU" sz="1800" dirty="0"/>
              <a:t>.</a:t>
            </a:r>
            <a:endParaRPr lang="ru-RU" sz="18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&amp;Vcy;&amp;iecy;&amp;lcy;&amp;ocy;&amp;scy;&amp;icy;&amp;pcy;&amp;iecy;&amp;dcy;&amp;icy;&amp;scy;&amp;tcy; &amp;scy;&amp;bcy;&amp;icy;&amp;lcy; &amp;vcy;&amp;ycy;&amp;khcy;&amp;ocy;&amp;dcy;&amp;icy;&amp;vcy;&amp;shcy;&amp;iecy;&amp;gcy;&amp;ocy; &amp;icy;&amp;zcy; &amp;acy;&amp;vcy;&amp;tcy;&amp;ocy;&amp;bcy;&amp;ucy;&amp;scy;&amp;acy; &amp;mcy;&amp;ucy;&amp;zhcy;&amp;chcy;&amp;icy;&amp;ncy;&amp;ucy; - RU.DELFI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28999"/>
            <a:ext cx="5940425" cy="32912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17193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Движение велосипедистов в возрасте от 7 до 14 лет должно осуществляться только по тротуарам, пешеходным, велосипедным и </a:t>
            </a:r>
            <a:r>
              <a:rPr lang="ru-RU" b="1" dirty="0" err="1">
                <a:solidFill>
                  <a:srgbClr val="FF0000"/>
                </a:solidFill>
              </a:rPr>
              <a:t>велопешеходным</a:t>
            </a:r>
            <a:r>
              <a:rPr lang="ru-RU" b="1" dirty="0">
                <a:solidFill>
                  <a:srgbClr val="FF0000"/>
                </a:solidFill>
              </a:rPr>
              <a:t> дорожкам, а также в пределах пешеходных зон.</a:t>
            </a:r>
          </a:p>
        </p:txBody>
      </p:sp>
    </p:spTree>
    <p:extLst>
      <p:ext uri="{BB962C8B-B14F-4D97-AF65-F5344CB8AC3E}">
        <p14:creationId xmlns:p14="http://schemas.microsoft.com/office/powerpoint/2010/main" val="30959935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Движение велосипедистов в возрасте младше 7 лет должно осуществляться только по тротуарам, пешеходным и </a:t>
            </a:r>
            <a:r>
              <a:rPr lang="ru-RU" dirty="0" err="1">
                <a:solidFill>
                  <a:srgbClr val="FF0000"/>
                </a:solidFill>
              </a:rPr>
              <a:t>велопешеходным</a:t>
            </a:r>
            <a:r>
              <a:rPr lang="ru-RU" dirty="0">
                <a:solidFill>
                  <a:srgbClr val="FF0000"/>
                </a:solidFill>
              </a:rPr>
              <a:t> дорожкам (на стороне для движения пешеходов), а также в пределах пешеходных зон.</a:t>
            </a:r>
          </a:p>
        </p:txBody>
      </p:sp>
      <p:pic>
        <p:nvPicPr>
          <p:cNvPr id="4" name="Рисунок 3" descr="&amp;ocy;&amp;shcy;&amp;icy;&amp;bcy;&amp;kcy;&amp;icy; &amp;vcy;&amp;iecy;&amp;lcy;&amp;ocy;&amp;scy;&amp;icy;&amp;pcy;&amp;iecy;&amp;dcy;&amp;icy;&amp;scy;&amp;tcy;&amp;ocy;&amp;vcy; dovnov.r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365104"/>
            <a:ext cx="27432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64559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Типичные  ошибки пешеходов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658814"/>
          </a:xfrm>
        </p:spPr>
        <p:txBody>
          <a:bodyPr/>
          <a:lstStyle/>
          <a:p>
            <a:r>
              <a:rPr lang="ru-RU" b="1" dirty="0"/>
              <a:t>Ошибка 1: </a:t>
            </a:r>
            <a:r>
              <a:rPr lang="ru-RU" dirty="0"/>
              <a:t>Обходи трамвай спереди, а автобус – сзади</a:t>
            </a:r>
            <a:r>
              <a:rPr lang="ru-RU" dirty="0" smtClean="0"/>
              <a:t>. Такого правила НЕТ!!!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Надо идти на пешеходный переход!</a:t>
            </a: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&amp;Vcy; &amp;Tcy;&amp;ucy;&amp;lcy;&amp;softcy;&amp;scy;&amp;kcy;&amp;ocy;&amp;jcy; &amp;ocy;&amp;bcy;&amp;lcy;&amp;acy;&amp;scy;&amp;tcy;&amp;icy; &amp;pcy;&amp;ocy;&amp;dcy; &amp;kcy;&amp;ocy;&amp;lcy;&amp;iecy;&amp;scy;&amp;acy; &amp;mcy;&amp;acy;&amp;shcy;&amp;icy;&amp;ncy;&amp;ycy; &amp;pcy;&amp;ocy;&amp;pcy;&amp;acy;&amp;lcy;&amp;icy; &amp;bcy;&amp;acy;&amp;bcy;&amp;ucy;&amp;shcy;&amp;kcy;&amp;acy; &amp;scy; &amp;vcy;&amp;ncy;&amp;ucy;&amp;kcy;&amp;ocy;&amp;mcy;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t="17017" r="37666" b="4896"/>
          <a:stretch/>
        </p:blipFill>
        <p:spPr bwMode="auto">
          <a:xfrm>
            <a:off x="755576" y="3212976"/>
            <a:ext cx="3409950" cy="3190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&amp;Ocy;&amp;dcy;&amp;acy;&amp;rcy;&amp;iecy;&amp;ncy;&amp;ncy;&amp;ycy;&amp;iecy; &amp;dcy;&amp;iecy;&amp;tcy;&amp;icy; - &amp;Rcy;&amp;iecy;&amp;gcy;&amp;icy;&amp;ocy;&amp;ncy;&amp;acy;&amp;lcy;&amp;softcy;&amp;ncy;&amp;ycy;&amp;jcy; &amp;ocy;&amp;bcy;&amp;rcy;&amp;acy;&amp;zcy;&amp;ocy;&amp;vcy;&amp;acy;&amp;tcy;&amp;iecy;&amp;lcy;&amp;softcy;&amp;ncy;&amp;ycy;&amp;jcy; &amp;pcy;&amp;ocy;&amp;rcy;&amp;tcy;&amp;acy;&amp;lcy; &amp;Pcy;&amp;scy;&amp;kcy;&amp;ocy;&amp;vcy;&amp;scy;&amp;kcy;&amp;ocy;&amp;jcy; &amp;ocy;&amp;bcy;&amp;lcy;&amp;acy;&amp;scy;&amp;tcy;&amp;icy;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3571" b="36250"/>
          <a:stretch/>
        </p:blipFill>
        <p:spPr bwMode="auto">
          <a:xfrm>
            <a:off x="4932040" y="3212976"/>
            <a:ext cx="3240361" cy="3190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3986077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/>
              </a:rPr>
              <a:t>Ошибка 2:</a:t>
            </a:r>
            <a:r>
              <a:rPr lang="ru-RU" dirty="0">
                <a:effectLst/>
              </a:rPr>
              <a:t> При переходе улицы посмотри налево и, дойдя до середины, посмотри направо.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</a:t>
            </a:r>
            <a:r>
              <a:rPr lang="ru-RU" dirty="0" smtClean="0">
                <a:solidFill>
                  <a:srgbClr val="FF0000"/>
                </a:solidFill>
              </a:rPr>
              <a:t>режде </a:t>
            </a:r>
            <a:r>
              <a:rPr lang="ru-RU" dirty="0">
                <a:solidFill>
                  <a:srgbClr val="FF0000"/>
                </a:solidFill>
              </a:rPr>
              <a:t>чем перейти дорогу, посмотрите в обе стороны, убедившись в безопасности, переходите улицу, постоянно контролируя ситуацию.</a:t>
            </a:r>
          </a:p>
          <a:p>
            <a:endParaRPr lang="ru-RU" dirty="0"/>
          </a:p>
        </p:txBody>
      </p:sp>
      <p:pic>
        <p:nvPicPr>
          <p:cNvPr id="4" name="Рисунок 3" descr="&amp;Vcy;&amp;scy;&amp;iecy; &amp;scy;&amp;ocy;&amp;ocy;&amp;bcy;&amp;shchcy;&amp;iecy;&amp;ncy;&amp;icy;&amp;yacy; &amp;pcy;&amp;ocy; &amp;tcy;&amp;iecy;&amp;mcy;&amp;iecy; - &amp;Scy;&amp;Kcy;&amp;Acy;&amp;Ncy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90273"/>
            <a:ext cx="4913362" cy="32102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985440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Ошибка 3</a:t>
            </a:r>
            <a:r>
              <a:rPr lang="en-US" dirty="0" smtClean="0"/>
              <a:t>: </a:t>
            </a:r>
            <a:r>
              <a:rPr lang="ru-RU" dirty="0">
                <a:effectLst/>
              </a:rPr>
              <a:t> Большинство пешеходов уверены, что машина при любых обстоятельствах должна уступить дорогу человеку на "зебре".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2204865"/>
            <a:ext cx="8686800" cy="1224136"/>
          </a:xfrm>
        </p:spPr>
        <p:txBody>
          <a:bodyPr/>
          <a:lstStyle/>
          <a:p>
            <a:r>
              <a:rPr lang="ru-RU" sz="2000" b="1" dirty="0">
                <a:solidFill>
                  <a:srgbClr val="FF0000"/>
                </a:solidFill>
              </a:rPr>
              <a:t>стремительно выбегать на пешеходный переход, выскакивать на него, не считаясь с дорожной обстановкой, например, гололедом, снегом или плохой видимостью.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&amp;Bcy;&amp;lcy;&amp;ocy;&amp;gcy; &amp;ocy;&amp;bcy; &amp;acy;&amp;vcy;&amp;tcy;&amp;ocy;&amp;mcy;&amp;ocy;&amp;bcy;&amp;icy;&amp;lcy;&amp;yacy;&amp;khcy;, &amp;icy;&amp;ncy;&amp;tcy;&amp;iecy;&amp;rcy;&amp;iecy;&amp;scy;&amp;ncy;&amp;ocy;&amp;iecy; &amp;ocy;, &amp;pcy;&amp;rcy;&amp;ocy;&amp;dcy;&amp;acy;&amp;zhcy;&amp;acy; &amp;acy;&amp;vcy;&amp;tcy;&amp;ocy;&amp;mcy;&amp;ocy;&amp;bcy;&amp;icy;&amp;lcy;&amp;iecy;&amp;jcy;, &amp;acy;&amp;vcy;&amp;tcy;&amp;ocy;&amp;scy;&amp;acy;&amp;lcy;&amp;ocy;&amp;ncy;&amp;ycy;, &amp;acy;&amp;vcy;&amp;tcy;&amp;ocy;&amp;mcy;&amp;acy;&amp;scy;&amp;tcy;&amp;iecy;&amp;rcy;&amp;scy;&amp;kcy;&amp;icy;&amp;iecy;, &amp;chcy;&amp;acy;&amp;scy;&amp;tcy;&amp;ncy;&amp;ycy;&amp;iecy; &amp;ocy;&amp;bcy;&amp;hardcy;&amp;yacy;&amp;vcy;&amp;lcy;&amp;iecy;&amp;ncy;&amp;icy;&amp;yacy;, &amp;pcy;&amp;rcy;&amp;ocy;&amp;dcy;&amp;acy;&amp;zhcy;&amp;acy; &amp;acy;&amp;vcy;&amp;tcy;&amp;ocy;&amp;mcy;&amp;ocy;&amp;bcy;&amp;icy;&amp;lcy;&amp;iecy;&amp;jcy; &amp;scy; &amp;pcy;&amp;rcy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3971925" cy="3054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678575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179</TotalTime>
  <Words>491</Words>
  <Application>Microsoft Office PowerPoint</Application>
  <PresentationFormat>Экран (4:3)</PresentationFormat>
  <Paragraphs>42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Трек</vt:lpstr>
      <vt:lpstr>Движение с  Уважением</vt:lpstr>
      <vt:lpstr>Презентация PowerPoint</vt:lpstr>
      <vt:lpstr>На пешеходном переходе</vt:lpstr>
      <vt:lpstr>На перекрёстке</vt:lpstr>
      <vt:lpstr>Или на участке дороги с очень хорошей видимостью во всех направлениях</vt:lpstr>
      <vt:lpstr>О чем пешеходы  не знают, а надо бы…</vt:lpstr>
      <vt:lpstr>В дождь он будет   более 55 метров!!!</vt:lpstr>
      <vt:lpstr>А в гололед более 100 метров !!!</vt:lpstr>
      <vt:lpstr>При переходе на перекрёстке…</vt:lpstr>
      <vt:lpstr>О чем еще надо не забыть….</vt:lpstr>
      <vt:lpstr>Когда движение регулирует регулировщик</vt:lpstr>
      <vt:lpstr>Презентация PowerPoint</vt:lpstr>
      <vt:lpstr>И еще  кое что о правилах…</vt:lpstr>
      <vt:lpstr>Презентация PowerPoint</vt:lpstr>
      <vt:lpstr>Правила для велосипедистов</vt:lpstr>
      <vt:lpstr>Допускается движение велосипедистов в возрасте старше 14 лет: по правому краю проезжей части - в следующих случаях: </vt:lpstr>
      <vt:lpstr>по обочине - в случае, если отсутствуют велосипедная и велопешеходная дорожки, полоса для велосипедистов либо отсутствует возможность двигаться по ним или по правому краю проезжей части;</vt:lpstr>
      <vt:lpstr>по тротуару или пешеходной дорожке - в следующих случаях:</vt:lpstr>
      <vt:lpstr>Презентация PowerPoint</vt:lpstr>
      <vt:lpstr>Презентация PowerPoint</vt:lpstr>
      <vt:lpstr>Типичные  ошибки пешеходов</vt:lpstr>
      <vt:lpstr>Ошибка 2: При переходе улицы посмотри налево и, дойдя до середины, посмотри направо. </vt:lpstr>
      <vt:lpstr>Ошибка 3:  Большинство пешеходов уверены, что машина при любых обстоятельствах должна уступить дорогу человеку на "зебре".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Мои летние впечатления</dc:title>
  <dc:creator>Дмитрий</dc:creator>
  <cp:lastModifiedBy>Попов Дмитрий Владимирович</cp:lastModifiedBy>
  <cp:revision>20</cp:revision>
  <dcterms:created xsi:type="dcterms:W3CDTF">2013-08-06T10:09:04Z</dcterms:created>
  <dcterms:modified xsi:type="dcterms:W3CDTF">2014-11-05T09:07:06Z</dcterms:modified>
</cp:coreProperties>
</file>