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18"/>
  </p:notesMasterIdLst>
  <p:sldIdLst>
    <p:sldId id="277" r:id="rId2"/>
    <p:sldId id="256" r:id="rId3"/>
    <p:sldId id="257" r:id="rId4"/>
    <p:sldId id="274" r:id="rId5"/>
    <p:sldId id="275" r:id="rId6"/>
    <p:sldId id="276" r:id="rId7"/>
    <p:sldId id="279" r:id="rId8"/>
    <p:sldId id="280" r:id="rId9"/>
    <p:sldId id="281" r:id="rId10"/>
    <p:sldId id="283" r:id="rId11"/>
    <p:sldId id="284" r:id="rId12"/>
    <p:sldId id="285" r:id="rId13"/>
    <p:sldId id="282" r:id="rId14"/>
    <p:sldId id="286" r:id="rId15"/>
    <p:sldId id="288" r:id="rId16"/>
    <p:sldId id="258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8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ED58679-81AC-4270-89E8-EC4A2B22C7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1190625" y="877888"/>
            <a:ext cx="4476750" cy="316547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prstDash val="solid"/>
            <a:miter/>
          </a:ln>
        </p:spPr>
        <p:txBody>
          <a:bodyPr wrap="none" lIns="78903" tIns="41030" rIns="78903" bIns="41030" anchor="ctr" compatLnSpc="0"/>
          <a:lstStyle/>
          <a:p>
            <a:pPr hangingPunct="0">
              <a:defRPr/>
            </a:pPr>
            <a:endParaRPr lang="ru-RU" sz="2100" dirty="0"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6627" name="Заметки 2"/>
          <p:cNvSpPr>
            <a:spLocks noGrp="1"/>
          </p:cNvSpPr>
          <p:nvPr>
            <p:ph type="body" sz="quarter" idx="1"/>
          </p:nvPr>
        </p:nvSpPr>
        <p:spPr>
          <a:xfrm>
            <a:off x="1060450" y="4349750"/>
            <a:ext cx="4729163" cy="277813"/>
          </a:xfrm>
          <a:noFill/>
          <a:ln/>
        </p:spPr>
        <p:txBody>
          <a:bodyPr>
            <a:spAutoFit/>
          </a:bodyPr>
          <a:lstStyle/>
          <a:p>
            <a:pPr>
              <a:buClr>
                <a:srgbClr val="000000"/>
              </a:buClr>
              <a:buFont typeface="Times New Roman" pitchFamily="18" charset="0"/>
              <a:buChar char="•"/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1BE7B5-6346-4F2E-B268-F2E507847D37}" type="slidenum">
              <a:rPr lang="ru-RU" altLang="ru-RU" smtClean="0"/>
              <a:pPr/>
              <a:t>2</a:t>
            </a:fld>
            <a:endParaRPr lang="ru-RU" altLang="ru-RU" smtClean="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02A864-47AF-4701-BFEE-CA442551C8F4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7390C4-7D02-462D-B28A-EF01A2BA2D66}" type="slidenum">
              <a:rPr lang="ru-RU" altLang="ru-RU" smtClean="0"/>
              <a:pPr/>
              <a:t>14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3FF64C-52E6-4EFA-943B-374D6DB0B072}" type="slidenum">
              <a:rPr lang="ru-RU" altLang="ru-RU" smtClean="0"/>
              <a:pPr/>
              <a:t>16</a:t>
            </a:fld>
            <a:endParaRPr lang="ru-RU" altLang="ru-RU" smtClean="0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Полилиния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5760 w 5760"/>
                <a:gd name="T3" fmla="*/ 0 h 528"/>
                <a:gd name="T4" fmla="*/ 5760 w 5760"/>
                <a:gd name="T5" fmla="*/ 528 h 528"/>
                <a:gd name="T6" fmla="*/ 48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C59C4EE-DBA3-4443-9F34-D3303B565D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0885FC-E2B4-4BFB-BE8C-96C19BF56F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1BDB646-335A-4A80-A934-670B8DF806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920BB9-F98A-4001-8021-593F8CDACE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869856-5280-45E6-81CB-8B7DEB75CD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1455642-964D-40FB-BF85-6BFCFEE0C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E7A60-5C83-4575-A829-9D764C4FCF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8AD75B-84B5-43A4-9E27-8F498C5E8C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Полилиния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BF8077A-7F48-4AC9-BA1A-44188F9F08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7C70-0C36-4C91-B52A-C6CADBE1FA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19831-BC98-4424-9B4B-D17F9FD8DD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27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BADB6F7-47DD-4FC9-A68F-19CC6450BF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81" r:id="rId3"/>
    <p:sldLayoutId id="2147483782" r:id="rId4"/>
    <p:sldLayoutId id="2147483783" r:id="rId5"/>
    <p:sldLayoutId id="2147483784" r:id="rId6"/>
    <p:sldLayoutId id="2147483778" r:id="rId7"/>
    <p:sldLayoutId id="2147483785" r:id="rId8"/>
    <p:sldLayoutId id="2147483786" r:id="rId9"/>
    <p:sldLayoutId id="2147483777" r:id="rId10"/>
    <p:sldLayoutId id="21474837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428625" y="1214438"/>
            <a:ext cx="8328025" cy="3500437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0" tIns="0" rIns="0" bIns="0" anchor="ctr" compatLnSpc="0"/>
          <a:lstStyle/>
          <a:p>
            <a:pPr algn="ctr" hangingPunct="0">
              <a:lnSpc>
                <a:spcPct val="93000"/>
              </a:lnSpc>
              <a:defRPr/>
            </a:pPr>
            <a:r>
              <a:rPr lang="ru-RU" sz="4000" b="1" dirty="0">
                <a:solidFill>
                  <a:srgbClr val="000080"/>
                </a:solidFill>
                <a:latin typeface="Times New Roman" pitchFamily="18"/>
                <a:ea typeface="Arial Unicode MS" pitchFamily="2"/>
                <a:cs typeface="Tahoma" pitchFamily="2"/>
              </a:rPr>
              <a:t/>
            </a:r>
            <a:br>
              <a:rPr lang="ru-RU" sz="4000" b="1" dirty="0">
                <a:solidFill>
                  <a:srgbClr val="000080"/>
                </a:solidFill>
                <a:latin typeface="Times New Roman" pitchFamily="18"/>
                <a:ea typeface="Arial Unicode MS" pitchFamily="2"/>
                <a:cs typeface="Tahoma" pitchFamily="2"/>
              </a:rPr>
            </a:br>
            <a:r>
              <a:rPr lang="ru-RU" sz="4000" b="1" dirty="0">
                <a:solidFill>
                  <a:srgbClr val="993366"/>
                </a:solidFill>
                <a:latin typeface="Times New Roman" pitchFamily="18"/>
                <a:ea typeface="Arial Unicode MS" pitchFamily="2"/>
                <a:cs typeface="Tahoma" pitchFamily="2"/>
              </a:rPr>
              <a:t/>
            </a:r>
            <a:br>
              <a:rPr lang="ru-RU" sz="4000" b="1" dirty="0">
                <a:solidFill>
                  <a:srgbClr val="993366"/>
                </a:solidFill>
                <a:latin typeface="Times New Roman" pitchFamily="18"/>
                <a:ea typeface="Arial Unicode MS" pitchFamily="2"/>
                <a:cs typeface="Tahoma" pitchFamily="2"/>
              </a:rPr>
            </a:br>
            <a: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РАЙОННЫЙ ОПОРНЫЙ ЦЕНТР ПО ПРОФИЛАКТИКЕ </a:t>
            </a:r>
            <a:b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</a:br>
            <a: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ДЕТСКОГО ДОРОЖНО-ТРАНСПОРТНОГО</a:t>
            </a:r>
            <a:b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</a:br>
            <a: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ТРАВМАТИЗМА  </a:t>
            </a:r>
            <a:r>
              <a:rPr lang="ru-RU" sz="2900" b="1" i="1" dirty="0" smtClean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ЦЕНТРАЛЬНОГО </a:t>
            </a:r>
            <a: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РАЙОНА</a:t>
            </a:r>
            <a:b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</a:br>
            <a:r>
              <a:rPr lang="ru-RU" sz="2900" b="1" i="1" dirty="0">
                <a:solidFill>
                  <a:srgbClr val="FF420E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>САНКТ-ПЕТЕРБУРГА</a:t>
            </a:r>
            <a:r>
              <a:rPr lang="ru-RU" sz="4000" b="1" i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  <a:t/>
            </a:r>
            <a:br>
              <a:rPr lang="ru-RU" sz="4000" b="1" i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Arial" pitchFamily="34"/>
                <a:ea typeface="Arial Unicode MS" pitchFamily="2"/>
                <a:cs typeface="Tahoma" pitchFamily="2"/>
              </a:rPr>
            </a:br>
            <a:endParaRPr lang="ru-RU" sz="4000" b="1" i="1" dirty="0">
              <a:solidFill>
                <a:srgbClr val="000080"/>
              </a:solidFill>
              <a:effectLst>
                <a:outerShdw dist="17961" dir="2700000">
                  <a:scrgbClr r="0" g="0" b="0"/>
                </a:outerShdw>
              </a:effectLst>
              <a:latin typeface="Arial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>«По обеспечению соблюдения требований нормативно-правовых актов и методических рекомендаций по перевозке организованных групп детей автомобильным транспортом»</a:t>
            </a:r>
          </a:p>
        </p:txBody>
      </p:sp>
      <p:pic>
        <p:nvPicPr>
          <p:cNvPr id="10243" name="Picture 8" descr="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93760">
            <a:off x="149225" y="3744913"/>
            <a:ext cx="1725613" cy="247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9" descr="aaa1"/>
          <p:cNvPicPr>
            <a:picLocks noChangeAspect="1" noChangeArrowheads="1"/>
          </p:cNvPicPr>
          <p:nvPr/>
        </p:nvPicPr>
        <p:blipFill>
          <a:blip r:embed="rId4" cstate="print"/>
          <a:srcRect l="49976" r="2486" b="7944"/>
          <a:stretch>
            <a:fillRect/>
          </a:stretch>
        </p:blipFill>
        <p:spPr bwMode="auto">
          <a:xfrm rot="1277228">
            <a:off x="1820863" y="4014788"/>
            <a:ext cx="1838325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8"/>
          <p:cNvSpPr>
            <a:spLocks noChangeArrowheads="1"/>
          </p:cNvSpPr>
          <p:nvPr/>
        </p:nvSpPr>
        <p:spPr bwMode="auto">
          <a:xfrm>
            <a:off x="5651500" y="3500438"/>
            <a:ext cx="32416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ru-RU" altLang="zh-CN" sz="1600" b="1">
                <a:solidFill>
                  <a:srgbClr val="0070C0"/>
                </a:solidFill>
                <a:cs typeface="Times New Roman" pitchFamily="18" charset="0"/>
              </a:rPr>
              <a:t>Инструктивно-методическое письмо</a:t>
            </a:r>
            <a:endParaRPr lang="ru-RU" altLang="zh-CN" sz="1600">
              <a:solidFill>
                <a:srgbClr val="0070C0"/>
              </a:solidFill>
              <a:cs typeface="Times New Roman" pitchFamily="18" charset="0"/>
            </a:endParaRPr>
          </a:p>
        </p:txBody>
      </p:sp>
      <p:pic>
        <p:nvPicPr>
          <p:cNvPr id="10246" name="Picture 6" descr="C:\Users\Круглов\Desktop\Правила ПДД-14.0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3960813"/>
            <a:ext cx="1892300" cy="289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95288" y="692150"/>
            <a:ext cx="41767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6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ОСНОВАНИЕ: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388" y="1412875"/>
            <a:ext cx="8640762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3600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Перечень нормативных правовых актов,</a:t>
            </a:r>
            <a:br>
              <a:rPr lang="ru-RU" sz="3600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регламентирующих автомобильные перевозки детей</a:t>
            </a:r>
            <a:endParaRPr lang="ru-RU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1268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115888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/>
          <p:cNvPicPr>
            <a:picLocks noChangeAspect="1" noChangeArrowheads="1"/>
          </p:cNvPicPr>
          <p:nvPr/>
        </p:nvPicPr>
        <p:blipFill>
          <a:blip r:embed="rId4" cstate="print"/>
          <a:srcRect r="13165"/>
          <a:stretch>
            <a:fillRect/>
          </a:stretch>
        </p:blipFill>
        <p:spPr bwMode="auto">
          <a:xfrm>
            <a:off x="250825" y="3789363"/>
            <a:ext cx="3529013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8" descr="F:\презентации по дорбезопасн\шк_авто\46.jpg"/>
          <p:cNvPicPr>
            <a:picLocks noChangeAspect="1" noChangeArrowheads="1"/>
          </p:cNvPicPr>
          <p:nvPr/>
        </p:nvPicPr>
        <p:blipFill>
          <a:blip r:embed="rId5" cstate="print"/>
          <a:srcRect t="9476"/>
          <a:stretch>
            <a:fillRect/>
          </a:stretch>
        </p:blipFill>
        <p:spPr bwMode="auto">
          <a:xfrm>
            <a:off x="4787900" y="3933825"/>
            <a:ext cx="4056063" cy="275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9700" y="5013325"/>
            <a:ext cx="3603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0825" y="1268413"/>
            <a:ext cx="8713788" cy="4968875"/>
          </a:xfrm>
        </p:spPr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Федеральные законы: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1.1. N 196-ФЗ от 10.12.1995 "О безопасности дорожного движения".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1.2. N 2300-1 от 07.02.1992 "О защите прав потребителей".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1.3. N 52-ФЗ от 30.03.1999 "О санитарно-эпидемиологическом благополучии населения".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1.4. N 128-ФЗ от 08.08.2001 "О лицензировании отдельных видов деятельности".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1.5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67-ФЗ от 14.06.2012 </a:t>
            </a:r>
            <a:r>
              <a:rPr lang="ru-RU" u="sng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 обязательном страховании гражданской ответственности перевозчика за причинение вреда жизни, здоровью, имуществу пассажиров и о порядке возмещения такого вреда, причиненного при перевозках пассажиров метрополитеном"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Федеральные законы:</a:t>
            </a:r>
            <a:endParaRPr lang="ru-RU" b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Picture 6" descr="C:\Users\Круглов\Desktop\Правила ПДД-14.0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188913"/>
            <a:ext cx="10175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7988" y="5741988"/>
            <a:ext cx="1116012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1"/>
          <p:cNvSpPr>
            <a:spLocks noGrp="1"/>
          </p:cNvSpPr>
          <p:nvPr>
            <p:ph idx="1"/>
          </p:nvPr>
        </p:nvSpPr>
        <p:spPr>
          <a:xfrm>
            <a:off x="179388" y="908050"/>
            <a:ext cx="8785225" cy="4525963"/>
          </a:xfrm>
        </p:spPr>
        <p:txBody>
          <a:bodyPr/>
          <a:lstStyle/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3.1. </a:t>
            </a:r>
            <a:r>
              <a:rPr lang="ru-RU" altLang="ru-RU" sz="2400" u="sng" smtClean="0">
                <a:latin typeface="Times New Roman" pitchFamily="18" charset="0"/>
                <a:cs typeface="Times New Roman" pitchFamily="18" charset="0"/>
              </a:rPr>
              <a:t>Постановление Правительства РФ от 17.12.2013 г.№ 1177 «Об утверждении Правил организованной перевозки группы детей автобусами»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3.2. Постановление Правительства РФ от 23.10.1993 N 1090 (с изменениями) "Правила дорожного движения Российской Федерации.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Основные положения по допуску транспортных средств к эксплуатации и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обязанности должностных лиц по обеспечению безопасности дорожного движения".</a:t>
            </a:r>
          </a:p>
          <a:p>
            <a:pPr eaLnBrk="1" hangingPunct="1"/>
            <a:r>
              <a:rPr lang="ru-RU" altLang="ru-RU" sz="2400" smtClean="0">
                <a:latin typeface="Times New Roman" pitchFamily="18" charset="0"/>
                <a:cs typeface="Times New Roman" pitchFamily="18" charset="0"/>
              </a:rPr>
              <a:t>4. Положение "О лицензировании перевозок пассажиров и грузов автомобильным транспортом". Утверждено Постановлением Правительства РФ от 10.06.2002 N 402. </a:t>
            </a:r>
          </a:p>
          <a:p>
            <a:pPr eaLnBrk="1" hangingPunct="1"/>
            <a:endParaRPr lang="ru-RU" altLang="ru-RU" sz="1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Постановления:</a:t>
            </a:r>
            <a:endParaRPr lang="ru-RU" sz="4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8463" y="5732463"/>
            <a:ext cx="1125537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525962"/>
          </a:xfrm>
        </p:spPr>
        <p:txBody>
          <a:bodyPr>
            <a:normAutofit fontScale="250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5.Письмо от 7 декабря 1998 г. № 654/19-15 Министерства общего и профессионального образования РФ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«Об организации учебно-тематических экскурсионных поездок учащихся образовательных учреждений России».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Приказ Министерства здравоохранения и социального развития РФ от 5 марта 2011 г. N 169н "Об утверждении требований к комплектации изделиями медицинского назначения аптечек для оказания первой помощи работникам"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7. Письмо МВД РФ от 21 сентября 2006 г. № 13/4-4738 (Д) «Методические рекомендации по обеспечению санитарно-эпидемиологического  благополучия  и  безопасности дорожного  движения  при  перевозках  организованных  групп  детей  автомобильным транспортом".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70C0"/>
                </a:solidFill>
              </a:rPr>
              <a:t>Письма: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14340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9063" y="0"/>
            <a:ext cx="1404937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1"/>
          <p:cNvSpPr>
            <a:spLocks noGrp="1"/>
          </p:cNvSpPr>
          <p:nvPr>
            <p:ph idx="1"/>
          </p:nvPr>
        </p:nvSpPr>
        <p:spPr>
          <a:xfrm>
            <a:off x="107950" y="692150"/>
            <a:ext cx="8928100" cy="4525963"/>
          </a:xfrm>
        </p:spPr>
        <p:txBody>
          <a:bodyPr/>
          <a:lstStyle/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2.1. Приказ Минтранса РФ от 08.01.1997 N 2. Зарегистрирован в Минюсте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	РФ 14.05.1997 N 1302 "Положение об обеспечении </a:t>
            </a:r>
            <a:r>
              <a:rPr lang="ru-RU" altLang="ru-RU" sz="1800" smtClean="0"/>
              <a:t>безопасности </a:t>
            </a: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перевозок пассажиров".</a:t>
            </a:r>
          </a:p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2.2. Приказ Минтранса РФ от 09.03.1995 N 27. Зарегистрирован в Минюсте РФ 09.06.1995 N 868 "Положение об обеспечении безопасности дорожного движения в предприятиях, учреждениях, организациях, осуществляющих перевозки пассажиров и грузов".</a:t>
            </a:r>
          </a:p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2.3. Приказ Минтранса РФ от 20.08.2004 N 15. Зарегистрирован в Минюсте РФ от 01.11.2004 N 6094 "Положение об особенностях режима рабочего времени и времени отдыха водителей автомобилей".</a:t>
            </a:r>
          </a:p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2.4. Приказ Минтранса РФ от 07.07.1998 N 86 "Правила использования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	тахографов на автомобильном транспорте в Российской Федерации".</a:t>
            </a:r>
          </a:p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2.5. Приказ Министерства транспорта Российской Федерации (Минтранс России) от 13 февраля 2013 г. N 36 г. Москва.</a:t>
            </a:r>
          </a:p>
          <a:p>
            <a:pPr eaLnBrk="1" hangingPunct="1"/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2.6 Приказ Министерства здравоохранения и социального развития РФ от 5 марта 2011 г. N 169н "Об утверждении требований к комплектации изделиями медицинского назначения аптечек для оказания первой помощи работникам"</a:t>
            </a:r>
          </a:p>
          <a:p>
            <a:pPr eaLnBrk="1" hangingPunct="1"/>
            <a:endParaRPr lang="ru-RU" altLang="ru-RU" sz="120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36004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</a:rPr>
              <a:t>2. Приказы:</a:t>
            </a:r>
            <a:br>
              <a:rPr lang="ru-RU" sz="3200" dirty="0" smtClean="0">
                <a:solidFill>
                  <a:schemeClr val="accent4">
                    <a:lumMod val="75000"/>
                  </a:schemeClr>
                </a:solidFill>
              </a:rPr>
            </a:br>
            <a:endParaRPr lang="ru-RU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5364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8825" y="0"/>
            <a:ext cx="7651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223224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Алгоритм действия </a:t>
            </a:r>
            <a:r>
              <a:rPr lang="ru-RU" sz="36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руководителя группы при организованных поездках на автобусе </a:t>
            </a:r>
            <a:br>
              <a:rPr lang="ru-RU" sz="31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других ТС (поезд, самолет).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468313" y="2708275"/>
            <a:ext cx="8351837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Сообщить администрации ОУ о поездке (экскурсии) в докладной (служебной) записке о дате, теме и цели;</a:t>
            </a:r>
          </a:p>
          <a:p>
            <a:endParaRPr lang="ru-RU" altLang="ru-RU" sz="80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2. Согласовать с родителями на родительском собрании поездку детей (иметь выписку с решением родительского собрания);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5776" y="2204864"/>
            <a:ext cx="3456384" cy="52322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</a:rPr>
              <a:t>С чего начать?</a:t>
            </a:r>
            <a:endParaRPr lang="ru-RU" sz="2800" b="1" dirty="0">
              <a:solidFill>
                <a:srgbClr val="FF0000"/>
              </a:solidFill>
              <a:effectLst>
                <a:innerShdw blurRad="63500" dist="50800" dir="13500000">
                  <a:srgbClr val="0070C0">
                    <a:alpha val="5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6" descr="F:\презентации по дорбезопасн\шк_авто\0137.jpg"/>
          <p:cNvPicPr>
            <a:picLocks noChangeAspect="1" noChangeArrowheads="1"/>
          </p:cNvPicPr>
          <p:nvPr/>
        </p:nvPicPr>
        <p:blipFill>
          <a:blip r:embed="rId2" cstate="print"/>
          <a:srcRect l="8714" t="3934" r="3735" b="8498"/>
          <a:stretch>
            <a:fillRect/>
          </a:stretch>
        </p:blipFill>
        <p:spPr bwMode="auto">
          <a:xfrm>
            <a:off x="6875463" y="5108575"/>
            <a:ext cx="2268537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1"/>
          <p:cNvSpPr>
            <a:spLocks noGrp="1"/>
          </p:cNvSpPr>
          <p:nvPr>
            <p:ph idx="1"/>
          </p:nvPr>
        </p:nvSpPr>
        <p:spPr>
          <a:xfrm>
            <a:off x="287338" y="692150"/>
            <a:ext cx="8856662" cy="4972050"/>
          </a:xfrm>
        </p:spPr>
        <p:txBody>
          <a:bodyPr/>
          <a:lstStyle/>
          <a:p>
            <a:pPr marL="622300" indent="-514350" eaLnBrk="1" hangingPunct="1">
              <a:spcBef>
                <a:spcPts val="600"/>
              </a:spcBef>
              <a:buFont typeface="Wingdings 3" pitchFamily="18" charset="2"/>
              <a:buNone/>
            </a:pPr>
            <a:r>
              <a:rPr lang="ru-RU" altLang="ru-RU" sz="2500" smtClean="0">
                <a:latin typeface="Times New Roman" pitchFamily="18" charset="0"/>
                <a:cs typeface="Times New Roman" pitchFamily="18" charset="0"/>
              </a:rPr>
              <a:t>3. На основании приказа по ОУ подготовить документы и провести целевой инструктаж участниками поездки; </a:t>
            </a:r>
          </a:p>
          <a:p>
            <a:pPr marL="622300" indent="-514350" eaLnBrk="1" hangingPunct="1">
              <a:buFont typeface="Wingdings 3" pitchFamily="18" charset="2"/>
              <a:buNone/>
            </a:pPr>
            <a:r>
              <a:rPr lang="ru-RU" altLang="ru-RU" sz="2500" smtClean="0">
                <a:latin typeface="Times New Roman" pitchFamily="18" charset="0"/>
                <a:cs typeface="Times New Roman" pitchFamily="18" charset="0"/>
              </a:rPr>
              <a:t>4. В поездке иметь приказ (копия заверенный печатью);</a:t>
            </a:r>
          </a:p>
          <a:p>
            <a:pPr marL="622300" indent="-514350" eaLnBrk="1" hangingPunct="1">
              <a:buFont typeface="Wingdings 3" pitchFamily="18" charset="2"/>
              <a:buNone/>
            </a:pPr>
            <a:r>
              <a:rPr lang="ru-RU" altLang="ru-RU" sz="2500" smtClean="0">
                <a:latin typeface="Times New Roman" pitchFamily="18" charset="0"/>
                <a:cs typeface="Times New Roman" pitchFamily="18" charset="0"/>
              </a:rPr>
              <a:t>5.Иметь список группы: по форме (для поездок в другие регионы и за границу)</a:t>
            </a:r>
          </a:p>
          <a:p>
            <a:pPr marL="622300" indent="-514350" eaLnBrk="1" hangingPunct="1">
              <a:buFont typeface="Wingdings 3" pitchFamily="18" charset="2"/>
              <a:buNone/>
            </a:pPr>
            <a:endParaRPr lang="ru-RU" alt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Алгоритм</a:t>
            </a:r>
            <a:r>
              <a:rPr lang="ru-RU" sz="32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388" y="2997200"/>
          <a:ext cx="8424862" cy="1225550"/>
        </p:xfrm>
        <a:graphic>
          <a:graphicData uri="http://schemas.openxmlformats.org/drawingml/2006/table">
            <a:tbl>
              <a:tblPr/>
              <a:tblGrid>
                <a:gridCol w="479425"/>
                <a:gridCol w="669925"/>
                <a:gridCol w="654050"/>
                <a:gridCol w="865187"/>
                <a:gridCol w="2262188"/>
                <a:gridCol w="1096962"/>
                <a:gridCol w="1087438"/>
                <a:gridCol w="1309687"/>
              </a:tblGrid>
              <a:tr h="720725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п/п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Дата рождения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Документ удостоверения личности: паспорт или свидетельство о рождении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Домашний адрес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Родителей или опекуна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Домашний или моб. телефоны для контакта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4825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Серия и 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(Если это необходимо)</a:t>
                      </a: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569" marR="62569" marT="62569" marB="62569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441" name="Прямоугольник 4"/>
          <p:cNvSpPr>
            <a:spLocks noChangeArrowheads="1"/>
          </p:cNvSpPr>
          <p:nvPr/>
        </p:nvSpPr>
        <p:spPr bwMode="auto">
          <a:xfrm>
            <a:off x="611188" y="4292600"/>
            <a:ext cx="6229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/>
              <a:t>Для поездки в городе и пригороде по форме: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23850" y="4652963"/>
          <a:ext cx="8208963" cy="1095375"/>
        </p:xfrm>
        <a:graphic>
          <a:graphicData uri="http://schemas.openxmlformats.org/drawingml/2006/table">
            <a:tbl>
              <a:tblPr/>
              <a:tblGrid>
                <a:gridCol w="481013"/>
                <a:gridCol w="765175"/>
                <a:gridCol w="766762"/>
                <a:gridCol w="1019175"/>
                <a:gridCol w="1133475"/>
                <a:gridCol w="1274763"/>
                <a:gridCol w="2768600"/>
              </a:tblGrid>
              <a:tr h="792163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п/п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Дата рождения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Домашний адрес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ФИО Родителей или опекуна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Домашний или моб. телефоны для контакта</a:t>
                      </a: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03213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Lucida Sans Unicode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2938" marR="62938" marT="62938" marB="62938" horzOverflow="overflow">
                    <a:lnL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dbl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>
              <a:defRPr/>
            </a:pPr>
            <a:r>
              <a:rPr lang="ru-RU" sz="4400" b="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Алгоритм: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250825" y="1196975"/>
            <a:ext cx="85693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6. Обратиться в ГИБДД с письмом о поездке и о возможности сопровождения сотрудниками ГИБДД автобуса</a:t>
            </a:r>
            <a:r>
              <a:rPr lang="ru-RU" altLang="ru-RU" sz="2800"/>
              <a:t>;</a:t>
            </a:r>
          </a:p>
        </p:txBody>
      </p:sp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323850" y="2708275"/>
            <a:ext cx="8569325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7. Автобус накануне или утром должен быть представлен в ГИБДД на осмотр согласно рекомендации, в письме КО (от 04.04.2013. № 01-14-1285/13-0-0) и УГИБДД (от 22.03.2013. № 12/5-3963) по С-Пб (в путевом листке должна быть соответствующая запись); Ксерокопии Писем разосланы Отделом образования во все ОУ.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u="sng" dirty="0" smtClean="0">
                <a:solidFill>
                  <a:srgbClr val="FF0000"/>
                </a:solidFill>
              </a:rPr>
              <a:t>Алгоритм:</a:t>
            </a:r>
            <a:endParaRPr lang="ru-RU" dirty="0"/>
          </a:p>
        </p:txBody>
      </p:sp>
      <p:sp>
        <p:nvSpPr>
          <p:cNvPr id="19459" name="Прямоугольник 3"/>
          <p:cNvSpPr>
            <a:spLocks noChangeArrowheads="1"/>
          </p:cNvSpPr>
          <p:nvPr/>
        </p:nvSpPr>
        <p:spPr bwMode="auto">
          <a:xfrm>
            <a:off x="250825" y="1304925"/>
            <a:ext cx="88931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8. По прибытию автобуса к месту начала поездки руководитель группы должен осмотреть его снаружи и внутри: наличие 2 огнетушителей (у первой двери и второй двери (см. требований безопасности детей вовремя поездки), аптечки первой помощи и ремней безопасности. Уточнить маршрут с водителем, согласно путевому листу, где проверить записи медицинского работника о допуске водителя к поездке, допуск транспортного средства к эксплуатации (рекомендовано - в особых отметках подпись сотрудника ГИБДД).</a:t>
            </a:r>
          </a:p>
        </p:txBody>
      </p:sp>
      <p:pic>
        <p:nvPicPr>
          <p:cNvPr id="19460" name="Picture 6" descr="F:\презентации по дорбезопасн\шк_авто\0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1650" y="4365625"/>
            <a:ext cx="32321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u="sng" dirty="0" smtClean="0">
                <a:solidFill>
                  <a:srgbClr val="FF0000"/>
                </a:solidFill>
              </a:rPr>
              <a:t>Алгоритм:</a:t>
            </a:r>
            <a:endParaRPr lang="ru-RU" dirty="0"/>
          </a:p>
        </p:txBody>
      </p:sp>
      <p:sp>
        <p:nvSpPr>
          <p:cNvPr id="20483" name="Прямоугольник 4"/>
          <p:cNvSpPr>
            <a:spLocks noChangeArrowheads="1"/>
          </p:cNvSpPr>
          <p:nvPr/>
        </p:nvSpPr>
        <p:spPr bwMode="auto">
          <a:xfrm>
            <a:off x="323850" y="890588"/>
            <a:ext cx="8640763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9. Посадку в автобус руководитель производит по списку (если обучающий отсутствует, то необходимо сделать отметку в списке и сообщить руководителю учреждения); если ребенка укачивает, то его необходимо посадить впереди салона ближе к двери.</a:t>
            </a:r>
          </a:p>
          <a:p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10. В автобусе необходимо напомнить детям о поведении во время движения и выхода из автобуса на остановках (см. памятку). На остановках первым выходят руководитель в первую дверь, а  заместитель во вторую, потом выходят организованно дети. Высадка  детей производится только на тротуар или обочину. Строго следить, чтобы дети не вышли на проезжую часть дороги.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u="sng" dirty="0" smtClean="0">
                <a:solidFill>
                  <a:srgbClr val="FF0000"/>
                </a:solidFill>
              </a:rPr>
              <a:t>Алгоритм:</a:t>
            </a:r>
            <a:endParaRPr lang="ru-RU" dirty="0"/>
          </a:p>
        </p:txBody>
      </p:sp>
      <p:sp>
        <p:nvSpPr>
          <p:cNvPr id="21507" name="Прямоугольник 4"/>
          <p:cNvSpPr>
            <a:spLocks noChangeArrowheads="1"/>
          </p:cNvSpPr>
          <p:nvPr/>
        </p:nvSpPr>
        <p:spPr bwMode="auto">
          <a:xfrm>
            <a:off x="468313" y="1412875"/>
            <a:ext cx="80645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11.  Переходить дорогу только в отведенных местах согласно Правилам дорожного движения (иметь 2 красных флажка);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12. По окончании поездки: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1. Пересчитать детей по списку и сообщить руководителю об окончании поездки.  (старших детей можно отпустить домой, если есть писменное заявление от родителей.)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2. Осмотреть салон, чтобы забрать оставшиеся вещи и мусор.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u="sng" dirty="0" smtClean="0">
                <a:solidFill>
                  <a:srgbClr val="FF0000"/>
                </a:solidFill>
              </a:rPr>
              <a:t>Алгоритм:</a:t>
            </a:r>
            <a:endParaRPr lang="ru-RU" dirty="0"/>
          </a:p>
        </p:txBody>
      </p:sp>
      <p:sp>
        <p:nvSpPr>
          <p:cNvPr id="22531" name="Прямоугольник 3"/>
          <p:cNvSpPr>
            <a:spLocks noChangeArrowheads="1"/>
          </p:cNvSpPr>
          <p:nvPr/>
        </p:nvSpPr>
        <p:spPr bwMode="auto">
          <a:xfrm>
            <a:off x="179388" y="1052513"/>
            <a:ext cx="8964612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13. При аварийных ситуациях необходимо слушать водителя или действовать согласно ситуации, если ребенку стало плохо оказать первую помощь и если необходимо вызвать медпомощь (моб. телефон </a:t>
            </a:r>
            <a:r>
              <a:rPr lang="ru-RU" alt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112, 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городской </a:t>
            </a:r>
            <a:r>
              <a:rPr lang="ru-RU" alt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02,03)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. Если водитель не может оказать в аварийной ситуации помощь, то необходимо покинуть транспортное средство (автобус) и отвести детей на безопасное расстояние, проверить всех детей по списку и доложить по мобильной связи об аварийной ситуации руководителю образовательного учреждения. Если автобус сломался или опаздывает с маршрута, то необходимо сообщить руководителю ОУ и родителям (см. списки обучающихся). </a:t>
            </a:r>
          </a:p>
          <a:p>
            <a:r>
              <a:rPr lang="ru-RU" alt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Запрещено: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 обучающимся высовываться в окна автобуса, выбрасывать из окон различные предметы, ходить по салону и 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                    кушать во время движения.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395288" y="333375"/>
            <a:ext cx="8497887" cy="53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14. Водитель должен показать руководителю группы путевой лист и согласовать маршрут движения и санитарные остановки.  </a:t>
            </a:r>
          </a:p>
          <a:p>
            <a:endParaRPr lang="ru-RU" altLang="ru-RU" sz="3200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Обратить внимание на графы: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- допуск мед. работника;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- проверка автобуса механиком;</a:t>
            </a:r>
          </a:p>
          <a:p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- в особых отметках, если автобус был представлен ГИБДД, так рекомендовано УГИБДД по С-Пб и ЛО(если представитель ГИБДД на заявку от ОУ сообщили о невозможности сопровождать ТС, то он необходимо получить письменный отказ или причину отказа);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 r="64961" b="65401"/>
          <a:stretch>
            <a:fillRect/>
          </a:stretch>
        </p:blipFill>
        <p:spPr bwMode="auto">
          <a:xfrm>
            <a:off x="4635500" y="1125538"/>
            <a:ext cx="4148138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.</a:t>
            </a:r>
          </a:p>
        </p:txBody>
      </p:sp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539552" y="1196752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kern="3800" spc="3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Безопасность детей на дороге.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400" b="1" spc="6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КОНЕЧНАЯ ЦЕЛЬ ПДДТТ:</a:t>
            </a:r>
          </a:p>
        </p:txBody>
      </p:sp>
      <p:pic>
        <p:nvPicPr>
          <p:cNvPr id="24581" name="Picture 8" descr="F:\презентации по дорбезопасн\шк_авто\46.jpg"/>
          <p:cNvPicPr>
            <a:picLocks noChangeAspect="1" noChangeArrowheads="1"/>
          </p:cNvPicPr>
          <p:nvPr/>
        </p:nvPicPr>
        <p:blipFill>
          <a:blip r:embed="rId3" cstate="print"/>
          <a:srcRect t="9476"/>
          <a:stretch>
            <a:fillRect/>
          </a:stretch>
        </p:blipFill>
        <p:spPr bwMode="auto">
          <a:xfrm>
            <a:off x="4572000" y="3860800"/>
            <a:ext cx="4056063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7"/>
          <p:cNvPicPr>
            <a:picLocks noChangeAspect="1" noChangeArrowheads="1"/>
          </p:cNvPicPr>
          <p:nvPr/>
        </p:nvPicPr>
        <p:blipFill>
          <a:blip r:embed="rId4" cstate="print"/>
          <a:srcRect r="13165"/>
          <a:stretch>
            <a:fillRect/>
          </a:stretch>
        </p:blipFill>
        <p:spPr bwMode="auto">
          <a:xfrm>
            <a:off x="0" y="2492375"/>
            <a:ext cx="3529013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5" descr="F:\презентации по дорбезопасн\шк_авто\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4941888"/>
            <a:ext cx="35877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440</TotalTime>
  <Words>1005</Words>
  <Application>Microsoft Office PowerPoint</Application>
  <PresentationFormat>Экран (4:3)</PresentationFormat>
  <Paragraphs>94</Paragraphs>
  <Slides>16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7" baseType="lpstr">
      <vt:lpstr>Arial</vt:lpstr>
      <vt:lpstr>Lucida Sans Unicode</vt:lpstr>
      <vt:lpstr>Wingdings 3</vt:lpstr>
      <vt:lpstr>Verdana</vt:lpstr>
      <vt:lpstr>Wingdings 2</vt:lpstr>
      <vt:lpstr>Times New Roman</vt:lpstr>
      <vt:lpstr>Arial Unicode MS</vt:lpstr>
      <vt:lpstr>Tahoma</vt:lpstr>
      <vt:lpstr>SimHei</vt:lpstr>
      <vt:lpstr>Wingdings</vt:lpstr>
      <vt:lpstr>Открытая</vt:lpstr>
      <vt:lpstr>Слайд 1</vt:lpstr>
      <vt:lpstr>«По обеспечению соблюдения требований нормативно-правовых актов и методических рекомендаций по перевозке организованных групп детей автомобильным транспортом»</vt:lpstr>
      <vt:lpstr>Слайд 3</vt:lpstr>
      <vt:lpstr>Федеральные законы:</vt:lpstr>
      <vt:lpstr>Постановления:</vt:lpstr>
      <vt:lpstr>Письма:</vt:lpstr>
      <vt:lpstr>2. Приказы: </vt:lpstr>
      <vt:lpstr>Алгоритм действия  руководителя группы при организованных поездках на автобусе  и других ТС (поезд, самолет). </vt:lpstr>
      <vt:lpstr>Алгоритм:</vt:lpstr>
      <vt:lpstr>Алгоритм:</vt:lpstr>
      <vt:lpstr>Алгоритм:</vt:lpstr>
      <vt:lpstr>Алгоритм:</vt:lpstr>
      <vt:lpstr>Алгоритм:</vt:lpstr>
      <vt:lpstr>Алгоритм:</vt:lpstr>
      <vt:lpstr>Слайд 15</vt:lpstr>
      <vt:lpstr>Безопасность детей на дороге.</vt:lpstr>
    </vt:vector>
  </TitlesOfParts>
  <Company>ОУ № 168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обучения работников по охране труда</dc:title>
  <dc:creator>Королькова</dc:creator>
  <cp:lastModifiedBy>Татьяна</cp:lastModifiedBy>
  <cp:revision>48</cp:revision>
  <dcterms:created xsi:type="dcterms:W3CDTF">2007-09-13T12:48:32Z</dcterms:created>
  <dcterms:modified xsi:type="dcterms:W3CDTF">2017-06-20T08:19:43Z</dcterms:modified>
</cp:coreProperties>
</file>